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26" autoAdjust="0"/>
    <p:restoredTop sz="94660"/>
  </p:normalViewPr>
  <p:slideViewPr>
    <p:cSldViewPr snapToGrid="0">
      <p:cViewPr varScale="1">
        <p:scale>
          <a:sx n="68" d="100"/>
          <a:sy n="68" d="100"/>
        </p:scale>
        <p:origin x="7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912319-CBF2-4FFA-939D-2291E23EE572}" type="datetimeFigureOut">
              <a:rPr lang="es-AR" smtClean="0"/>
              <a:t>19/5/2022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F947AC0-B714-448A-B84B-14FAF4E25148}"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76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12319-CBF2-4FFA-939D-2291E23EE572}" type="datetimeFigureOut">
              <a:rPr lang="es-AR" smtClean="0"/>
              <a:t>19/5/2022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718909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12319-CBF2-4FFA-939D-2291E23EE572}" type="datetimeFigureOut">
              <a:rPr lang="es-AR" smtClean="0"/>
              <a:t>19/5/2022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70171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12319-CBF2-4FFA-939D-2291E23EE572}" type="datetimeFigureOut">
              <a:rPr lang="es-AR" smtClean="0"/>
              <a:t>19/5/2022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4200279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4912319-CBF2-4FFA-939D-2291E23EE572}" type="datetimeFigureOut">
              <a:rPr lang="es-AR" smtClean="0"/>
              <a:t>19/5/2022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DF947AC0-B714-448A-B84B-14FAF4E25148}" type="slidenum">
              <a:rPr lang="es-AR" smtClean="0"/>
              <a:t>‹Nº›</a:t>
            </a:fld>
            <a:endParaRPr lang="es-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516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4912319-CBF2-4FFA-939D-2291E23EE572}" type="datetimeFigureOut">
              <a:rPr lang="es-AR" smtClean="0"/>
              <a:t>19/5/2022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179495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12319-CBF2-4FFA-939D-2291E23EE572}" type="datetimeFigureOut">
              <a:rPr lang="es-AR" smtClean="0"/>
              <a:t>19/5/2022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421089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4912319-CBF2-4FFA-939D-2291E23EE572}" type="datetimeFigureOut">
              <a:rPr lang="es-AR" smtClean="0"/>
              <a:t>19/5/2022</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65917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4912319-CBF2-4FFA-939D-2291E23EE572}" type="datetimeFigureOut">
              <a:rPr lang="es-AR" smtClean="0"/>
              <a:t>19/5/2022</a:t>
            </a:fld>
            <a:endParaRPr lang="es-A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AR"/>
          </a:p>
        </p:txBody>
      </p:sp>
      <p:sp>
        <p:nvSpPr>
          <p:cNvPr id="9" name="Slide Number Placeholder 8"/>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1760338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4912319-CBF2-4FFA-939D-2291E23EE572}" type="datetimeFigureOut">
              <a:rPr lang="es-AR" smtClean="0"/>
              <a:t>19/5/2022</a:t>
            </a:fld>
            <a:endParaRPr lang="es-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F947AC0-B714-448A-B84B-14FAF4E25148}" type="slidenum">
              <a:rPr lang="es-AR" smtClean="0"/>
              <a:t>‹Nº›</a:t>
            </a:fld>
            <a:endParaRPr lang="es-AR"/>
          </a:p>
        </p:txBody>
      </p:sp>
    </p:spTree>
    <p:extLst>
      <p:ext uri="{BB962C8B-B14F-4D97-AF65-F5344CB8AC3E}">
        <p14:creationId xmlns:p14="http://schemas.microsoft.com/office/powerpoint/2010/main" val="1895577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4912319-CBF2-4FFA-939D-2291E23EE572}" type="datetimeFigureOut">
              <a:rPr lang="es-AR" smtClean="0"/>
              <a:t>19/5/2022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DF947AC0-B714-448A-B84B-14FAF4E25148}" type="slidenum">
              <a:rPr lang="es-AR" smtClean="0"/>
              <a:t>‹Nº›</a:t>
            </a:fld>
            <a:endParaRPr lang="es-AR"/>
          </a:p>
        </p:txBody>
      </p:sp>
    </p:spTree>
    <p:extLst>
      <p:ext uri="{BB962C8B-B14F-4D97-AF65-F5344CB8AC3E}">
        <p14:creationId xmlns:p14="http://schemas.microsoft.com/office/powerpoint/2010/main" val="2757107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4912319-CBF2-4FFA-939D-2291E23EE572}" type="datetimeFigureOut">
              <a:rPr lang="es-AR" smtClean="0"/>
              <a:t>19/5/2022</a:t>
            </a:fld>
            <a:endParaRPr lang="es-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F947AC0-B714-448A-B84B-14FAF4E25148}" type="slidenum">
              <a:rPr lang="es-AR" smtClean="0"/>
              <a:t>‹Nº›</a:t>
            </a:fld>
            <a:endParaRPr lang="es-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MSIPCMContentMarking" descr="{&quot;HashCode&quot;:1659318343,&quot;Placement&quot;:&quot;Header&quot;,&quot;Top&quot;:0.0,&quot;Left&quot;:836.322144,&quot;SlideWidth&quot;:960,&quot;SlideHeight&quot;:540}">
            <a:extLst>
              <a:ext uri="{FF2B5EF4-FFF2-40B4-BE49-F238E27FC236}">
                <a16:creationId xmlns:a16="http://schemas.microsoft.com/office/drawing/2014/main" id="{7F33E2B6-FA8B-4E2F-B74C-5E7346DB3982}"/>
              </a:ext>
            </a:extLst>
          </p:cNvPr>
          <p:cNvSpPr txBox="1"/>
          <p:nvPr userDrawn="1"/>
        </p:nvSpPr>
        <p:spPr>
          <a:xfrm>
            <a:off x="10621291" y="0"/>
            <a:ext cx="1570709" cy="262344"/>
          </a:xfrm>
          <a:prstGeom prst="rect">
            <a:avLst/>
          </a:prstGeom>
          <a:noFill/>
        </p:spPr>
        <p:txBody>
          <a:bodyPr vert="horz" wrap="square" lIns="0" tIns="0" rIns="0" bIns="0" rtlCol="0" anchor="ctr" anchorCtr="1">
            <a:spAutoFit/>
          </a:bodyPr>
          <a:lstStyle/>
          <a:p>
            <a:pPr algn="r">
              <a:spcBef>
                <a:spcPts val="0"/>
              </a:spcBef>
              <a:spcAft>
                <a:spcPts val="0"/>
              </a:spcAft>
            </a:pPr>
            <a:r>
              <a:rPr lang="es-AR" sz="1000">
                <a:solidFill>
                  <a:srgbClr val="000000"/>
                </a:solidFill>
                <a:latin typeface="Calibri" panose="020F0502020204030204" pitchFamily="34" charset="0"/>
              </a:rPr>
              <a:t>Documento: YPF-Público</a:t>
            </a:r>
          </a:p>
        </p:txBody>
      </p:sp>
      <p:sp>
        <p:nvSpPr>
          <p:cNvPr id="11" name="MSIPCMContentMarking" descr="{&quot;HashCode&quot;:1683455912,&quot;Placement&quot;:&quot;Footer&quot;,&quot;Top&quot;:519.343,&quot;Left&quot;:836.322144,&quot;SlideWidth&quot;:960,&quot;SlideHeight&quot;:540}">
            <a:extLst>
              <a:ext uri="{FF2B5EF4-FFF2-40B4-BE49-F238E27FC236}">
                <a16:creationId xmlns:a16="http://schemas.microsoft.com/office/drawing/2014/main" id="{066DE0B4-2A08-4D36-9BFD-6BF30C9CA596}"/>
              </a:ext>
            </a:extLst>
          </p:cNvPr>
          <p:cNvSpPr txBox="1"/>
          <p:nvPr userDrawn="1"/>
        </p:nvSpPr>
        <p:spPr>
          <a:xfrm>
            <a:off x="10621291" y="6595656"/>
            <a:ext cx="1570709" cy="262344"/>
          </a:xfrm>
          <a:prstGeom prst="rect">
            <a:avLst/>
          </a:prstGeom>
          <a:noFill/>
        </p:spPr>
        <p:txBody>
          <a:bodyPr vert="horz" wrap="square" lIns="0" tIns="0" rIns="0" bIns="0" rtlCol="0" anchor="ctr" anchorCtr="1">
            <a:spAutoFit/>
          </a:bodyPr>
          <a:lstStyle/>
          <a:p>
            <a:pPr algn="r">
              <a:spcBef>
                <a:spcPts val="0"/>
              </a:spcBef>
              <a:spcAft>
                <a:spcPts val="0"/>
              </a:spcAft>
            </a:pPr>
            <a:r>
              <a:rPr lang="es-AR" sz="1000">
                <a:solidFill>
                  <a:srgbClr val="000000"/>
                </a:solidFill>
                <a:latin typeface="Calibri" panose="020F0502020204030204" pitchFamily="34" charset="0"/>
              </a:rPr>
              <a:t>Documento: YPF-Público</a:t>
            </a:r>
          </a:p>
        </p:txBody>
      </p:sp>
    </p:spTree>
    <p:extLst>
      <p:ext uri="{BB962C8B-B14F-4D97-AF65-F5344CB8AC3E}">
        <p14:creationId xmlns:p14="http://schemas.microsoft.com/office/powerpoint/2010/main" val="3547305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1.Ingreso de datos</a:t>
            </a:r>
          </a:p>
        </p:txBody>
      </p:sp>
      <p:pic>
        <p:nvPicPr>
          <p:cNvPr id="4" name="Imagen 3"/>
          <p:cNvPicPr>
            <a:picLocks noChangeAspect="1"/>
          </p:cNvPicPr>
          <p:nvPr/>
        </p:nvPicPr>
        <p:blipFill>
          <a:blip r:embed="rId2"/>
          <a:stretch>
            <a:fillRect/>
          </a:stretch>
        </p:blipFill>
        <p:spPr>
          <a:xfrm>
            <a:off x="3699432" y="1737360"/>
            <a:ext cx="8341896" cy="5120640"/>
          </a:xfrm>
          <a:prstGeom prst="rect">
            <a:avLst/>
          </a:prstGeom>
        </p:spPr>
      </p:pic>
      <p:cxnSp>
        <p:nvCxnSpPr>
          <p:cNvPr id="6" name="Conector recto de flecha 5"/>
          <p:cNvCxnSpPr/>
          <p:nvPr/>
        </p:nvCxnSpPr>
        <p:spPr>
          <a:xfrm flipV="1">
            <a:off x="2887579" y="2177716"/>
            <a:ext cx="810126" cy="830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Elipse 7"/>
          <p:cNvSpPr/>
          <p:nvPr/>
        </p:nvSpPr>
        <p:spPr>
          <a:xfrm>
            <a:off x="3697705" y="1991227"/>
            <a:ext cx="213895" cy="23762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CuadroTexto 8"/>
          <p:cNvSpPr txBox="1"/>
          <p:nvPr/>
        </p:nvSpPr>
        <p:spPr>
          <a:xfrm>
            <a:off x="1589649" y="3007895"/>
            <a:ext cx="1561514" cy="646331"/>
          </a:xfrm>
          <a:prstGeom prst="rect">
            <a:avLst/>
          </a:prstGeom>
          <a:noFill/>
        </p:spPr>
        <p:txBody>
          <a:bodyPr wrap="square" rtlCol="0">
            <a:spAutoFit/>
          </a:bodyPr>
          <a:lstStyle/>
          <a:p>
            <a:r>
              <a:rPr lang="es-AR" dirty="0"/>
              <a:t>a)Hacemos clic en nuevo</a:t>
            </a:r>
          </a:p>
        </p:txBody>
      </p:sp>
    </p:spTree>
    <p:extLst>
      <p:ext uri="{BB962C8B-B14F-4D97-AF65-F5344CB8AC3E}">
        <p14:creationId xmlns:p14="http://schemas.microsoft.com/office/powerpoint/2010/main" val="65364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0058400" cy="808892"/>
          </a:xfrm>
        </p:spPr>
        <p:txBody>
          <a:bodyPr/>
          <a:lstStyle/>
          <a:p>
            <a:r>
              <a:rPr lang="es-AR" dirty="0"/>
              <a:t>1.Ingreso de datos</a:t>
            </a:r>
          </a:p>
        </p:txBody>
      </p:sp>
      <p:pic>
        <p:nvPicPr>
          <p:cNvPr id="4" name="Marcador de contenido 3"/>
          <p:cNvPicPr>
            <a:picLocks noGrp="1" noChangeAspect="1"/>
          </p:cNvPicPr>
          <p:nvPr>
            <p:ph idx="1"/>
          </p:nvPr>
        </p:nvPicPr>
        <p:blipFill>
          <a:blip r:embed="rId2"/>
          <a:stretch>
            <a:fillRect/>
          </a:stretch>
        </p:blipFill>
        <p:spPr>
          <a:xfrm>
            <a:off x="1472418" y="626012"/>
            <a:ext cx="10719582" cy="6026822"/>
          </a:xfrm>
          <a:prstGeom prst="rect">
            <a:avLst/>
          </a:prstGeom>
        </p:spPr>
      </p:pic>
      <p:cxnSp>
        <p:nvCxnSpPr>
          <p:cNvPr id="6" name="Conector recto de flecha 5"/>
          <p:cNvCxnSpPr/>
          <p:nvPr/>
        </p:nvCxnSpPr>
        <p:spPr>
          <a:xfrm>
            <a:off x="928468" y="1434905"/>
            <a:ext cx="993234" cy="5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46893" y="1329396"/>
            <a:ext cx="1569765" cy="3970318"/>
          </a:xfrm>
          <a:prstGeom prst="rect">
            <a:avLst/>
          </a:prstGeom>
          <a:noFill/>
        </p:spPr>
        <p:txBody>
          <a:bodyPr wrap="square" rtlCol="0">
            <a:spAutoFit/>
          </a:bodyPr>
          <a:lstStyle/>
          <a:p>
            <a:r>
              <a:rPr lang="es-AR" dirty="0"/>
              <a:t>Ingresamos datos (se puede copiar y pegar de Excel, pero se debe cuidar que el Excel use puntos para los decimales, sino nos dará valores incorrectos al copiar y pegar</a:t>
            </a:r>
          </a:p>
        </p:txBody>
      </p:sp>
      <p:cxnSp>
        <p:nvCxnSpPr>
          <p:cNvPr id="11" name="Conector recto de flecha 10"/>
          <p:cNvCxnSpPr/>
          <p:nvPr/>
        </p:nvCxnSpPr>
        <p:spPr>
          <a:xfrm flipV="1">
            <a:off x="928468" y="914399"/>
            <a:ext cx="2757267" cy="211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Elipse 12"/>
          <p:cNvSpPr/>
          <p:nvPr/>
        </p:nvSpPr>
        <p:spPr>
          <a:xfrm>
            <a:off x="3607827" y="795587"/>
            <a:ext cx="213895" cy="23762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4" name="CuadroTexto 13"/>
          <p:cNvSpPr txBox="1"/>
          <p:nvPr/>
        </p:nvSpPr>
        <p:spPr>
          <a:xfrm>
            <a:off x="46894" y="1033210"/>
            <a:ext cx="1449892" cy="2308324"/>
          </a:xfrm>
          <a:prstGeom prst="rect">
            <a:avLst/>
          </a:prstGeom>
          <a:noFill/>
        </p:spPr>
        <p:txBody>
          <a:bodyPr wrap="square" rtlCol="0">
            <a:spAutoFit/>
          </a:bodyPr>
          <a:lstStyle/>
          <a:p>
            <a:r>
              <a:rPr lang="es-AR" dirty="0"/>
              <a:t>Se debe hacer clic en este botón para que se nos habilite el ingreso de Voltaje y corriente</a:t>
            </a:r>
          </a:p>
        </p:txBody>
      </p:sp>
      <p:pic>
        <p:nvPicPr>
          <p:cNvPr id="16" name="Imagen 15"/>
          <p:cNvPicPr>
            <a:picLocks noChangeAspect="1"/>
          </p:cNvPicPr>
          <p:nvPr/>
        </p:nvPicPr>
        <p:blipFill>
          <a:blip r:embed="rId3"/>
          <a:stretch>
            <a:fillRect/>
          </a:stretch>
        </p:blipFill>
        <p:spPr>
          <a:xfrm>
            <a:off x="1472418" y="626012"/>
            <a:ext cx="10719582" cy="6026822"/>
          </a:xfrm>
          <a:prstGeom prst="rect">
            <a:avLst/>
          </a:prstGeom>
        </p:spPr>
      </p:pic>
      <p:cxnSp>
        <p:nvCxnSpPr>
          <p:cNvPr id="18" name="Conector recto de flecha 17"/>
          <p:cNvCxnSpPr/>
          <p:nvPr/>
        </p:nvCxnSpPr>
        <p:spPr>
          <a:xfrm>
            <a:off x="1046922" y="1257528"/>
            <a:ext cx="6069495" cy="2108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CuadroTexto 19"/>
          <p:cNvSpPr txBox="1"/>
          <p:nvPr/>
        </p:nvSpPr>
        <p:spPr>
          <a:xfrm>
            <a:off x="46892" y="1031108"/>
            <a:ext cx="1573338" cy="1477328"/>
          </a:xfrm>
          <a:prstGeom prst="rect">
            <a:avLst/>
          </a:prstGeom>
          <a:noFill/>
        </p:spPr>
        <p:txBody>
          <a:bodyPr wrap="square" rtlCol="0">
            <a:spAutoFit/>
          </a:bodyPr>
          <a:lstStyle/>
          <a:p>
            <a:r>
              <a:rPr lang="es-AR" dirty="0"/>
              <a:t>Al ir completando el programa graficara la curva de datos</a:t>
            </a:r>
          </a:p>
        </p:txBody>
      </p:sp>
      <p:cxnSp>
        <p:nvCxnSpPr>
          <p:cNvPr id="22" name="Conector recto de flecha 21"/>
          <p:cNvCxnSpPr/>
          <p:nvPr/>
        </p:nvCxnSpPr>
        <p:spPr>
          <a:xfrm flipV="1">
            <a:off x="792481" y="1031108"/>
            <a:ext cx="1880381" cy="1298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Elipse 24"/>
          <p:cNvSpPr/>
          <p:nvPr/>
        </p:nvSpPr>
        <p:spPr>
          <a:xfrm>
            <a:off x="2259188" y="778768"/>
            <a:ext cx="1348639" cy="25444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6" name="CuadroTexto 25"/>
          <p:cNvSpPr txBox="1"/>
          <p:nvPr/>
        </p:nvSpPr>
        <p:spPr>
          <a:xfrm>
            <a:off x="96130" y="1330057"/>
            <a:ext cx="1509828" cy="4247317"/>
          </a:xfrm>
          <a:prstGeom prst="rect">
            <a:avLst/>
          </a:prstGeom>
          <a:noFill/>
        </p:spPr>
        <p:txBody>
          <a:bodyPr wrap="square" rtlCol="0">
            <a:spAutoFit/>
          </a:bodyPr>
          <a:lstStyle/>
          <a:p>
            <a:r>
              <a:rPr lang="es-AR" dirty="0"/>
              <a:t>En todo momento debemos tener en cuenta que se esta ingresando la información con el método correcto (El </a:t>
            </a:r>
            <a:r>
              <a:rPr lang="es-AR" dirty="0" err="1"/>
              <a:t>wenner</a:t>
            </a:r>
            <a:r>
              <a:rPr lang="es-AR" dirty="0"/>
              <a:t> hecho en clase es Wenner Alfa)</a:t>
            </a:r>
          </a:p>
        </p:txBody>
      </p:sp>
      <p:cxnSp>
        <p:nvCxnSpPr>
          <p:cNvPr id="32" name="Conector recto de flecha 31"/>
          <p:cNvCxnSpPr/>
          <p:nvPr/>
        </p:nvCxnSpPr>
        <p:spPr>
          <a:xfrm>
            <a:off x="1472418" y="3314555"/>
            <a:ext cx="1938439" cy="3128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28044" y="2271193"/>
            <a:ext cx="1461718" cy="2585323"/>
          </a:xfrm>
          <a:prstGeom prst="rect">
            <a:avLst/>
          </a:prstGeom>
          <a:noFill/>
        </p:spPr>
        <p:txBody>
          <a:bodyPr wrap="square" rtlCol="0">
            <a:spAutoFit/>
          </a:bodyPr>
          <a:lstStyle/>
          <a:p>
            <a:r>
              <a:rPr lang="es-AR" dirty="0"/>
              <a:t>Una vez terminado le damos a OK y guardamos la tabla de datos con el nombre y la ubicación deseada</a:t>
            </a:r>
          </a:p>
        </p:txBody>
      </p:sp>
    </p:spTree>
    <p:extLst>
      <p:ext uri="{BB962C8B-B14F-4D97-AF65-F5344CB8AC3E}">
        <p14:creationId xmlns:p14="http://schemas.microsoft.com/office/powerpoint/2010/main" val="9436659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13"/>
                                        </p:tgtEl>
                                        <p:attrNameLst>
                                          <p:attrName>ppt_x</p:attrName>
                                        </p:attrNameLst>
                                      </p:cBhvr>
                                      <p:tavLst>
                                        <p:tav tm="0">
                                          <p:val>
                                            <p:strVal val="ppt_x"/>
                                          </p:val>
                                        </p:tav>
                                        <p:tav tm="100000">
                                          <p:val>
                                            <p:strVal val="ppt_x"/>
                                          </p:val>
                                        </p:tav>
                                      </p:tavLst>
                                    </p:anim>
                                    <p:anim calcmode="lin" valueType="num">
                                      <p:cBhvr additive="base">
                                        <p:cTn id="41" dur="500"/>
                                        <p:tgtEl>
                                          <p:spTgt spid="13"/>
                                        </p:tgtEl>
                                        <p:attrNameLst>
                                          <p:attrName>ppt_y</p:attrName>
                                        </p:attrNameLst>
                                      </p:cBhvr>
                                      <p:tavLst>
                                        <p:tav tm="0">
                                          <p:val>
                                            <p:strVal val="ppt_y"/>
                                          </p:val>
                                        </p:tav>
                                        <p:tav tm="100000">
                                          <p:val>
                                            <p:strVal val="1+ppt_h/2"/>
                                          </p:val>
                                        </p:tav>
                                      </p:tavLst>
                                    </p:anim>
                                    <p:set>
                                      <p:cBhvr>
                                        <p:cTn id="42" dur="1" fill="hold">
                                          <p:stCondLst>
                                            <p:cond delay="499"/>
                                          </p:stCondLst>
                                        </p:cTn>
                                        <p:tgtEl>
                                          <p:spTgt spid="13"/>
                                        </p:tgtEl>
                                        <p:attrNameLst>
                                          <p:attrName>style.visibility</p:attrName>
                                        </p:attrNameLst>
                                      </p:cBhvr>
                                      <p:to>
                                        <p:strVal val="hidden"/>
                                      </p:to>
                                    </p:set>
                                  </p:childTnLst>
                                </p:cTn>
                              </p:par>
                              <p:par>
                                <p:cTn id="43" presetID="2" presetClass="exit" presetSubtype="4" fill="hold" grpId="1" nodeType="withEffect">
                                  <p:stCondLst>
                                    <p:cond delay="0"/>
                                  </p:stCondLst>
                                  <p:childTnLst>
                                    <p:anim calcmode="lin" valueType="num">
                                      <p:cBhvr additive="base">
                                        <p:cTn id="44" dur="500"/>
                                        <p:tgtEl>
                                          <p:spTgt spid="14"/>
                                        </p:tgtEl>
                                        <p:attrNameLst>
                                          <p:attrName>ppt_x</p:attrName>
                                        </p:attrNameLst>
                                      </p:cBhvr>
                                      <p:tavLst>
                                        <p:tav tm="0">
                                          <p:val>
                                            <p:strVal val="ppt_x"/>
                                          </p:val>
                                        </p:tav>
                                        <p:tav tm="100000">
                                          <p:val>
                                            <p:strVal val="ppt_x"/>
                                          </p:val>
                                        </p:tav>
                                      </p:tavLst>
                                    </p:anim>
                                    <p:anim calcmode="lin" valueType="num">
                                      <p:cBhvr additive="base">
                                        <p:cTn id="45" dur="500"/>
                                        <p:tgtEl>
                                          <p:spTgt spid="14"/>
                                        </p:tgtEl>
                                        <p:attrNameLst>
                                          <p:attrName>ppt_y</p:attrName>
                                        </p:attrNameLst>
                                      </p:cBhvr>
                                      <p:tavLst>
                                        <p:tav tm="0">
                                          <p:val>
                                            <p:strVal val="ppt_y"/>
                                          </p:val>
                                        </p:tav>
                                        <p:tav tm="100000">
                                          <p:val>
                                            <p:strVal val="1+ppt_h/2"/>
                                          </p:val>
                                        </p:tav>
                                      </p:tavLst>
                                    </p:anim>
                                    <p:set>
                                      <p:cBhvr>
                                        <p:cTn id="46" dur="1" fill="hold">
                                          <p:stCondLst>
                                            <p:cond delay="499"/>
                                          </p:stCondLst>
                                        </p:cTn>
                                        <p:tgtEl>
                                          <p:spTgt spid="14"/>
                                        </p:tgtEl>
                                        <p:attrNameLst>
                                          <p:attrName>style.visibility</p:attrName>
                                        </p:attrNameLst>
                                      </p:cBhvr>
                                      <p:to>
                                        <p:strVal val="hidden"/>
                                      </p:to>
                                    </p:set>
                                  </p:childTnLst>
                                </p:cTn>
                              </p:par>
                              <p:par>
                                <p:cTn id="47" presetID="2" presetClass="exit" presetSubtype="4" fill="hold" nodeType="withEffect">
                                  <p:stCondLst>
                                    <p:cond delay="0"/>
                                  </p:stCondLst>
                                  <p:childTnLst>
                                    <p:anim calcmode="lin" valueType="num">
                                      <p:cBhvr additive="base">
                                        <p:cTn id="48" dur="500"/>
                                        <p:tgtEl>
                                          <p:spTgt spid="11"/>
                                        </p:tgtEl>
                                        <p:attrNameLst>
                                          <p:attrName>ppt_x</p:attrName>
                                        </p:attrNameLst>
                                      </p:cBhvr>
                                      <p:tavLst>
                                        <p:tav tm="0">
                                          <p:val>
                                            <p:strVal val="ppt_x"/>
                                          </p:val>
                                        </p:tav>
                                        <p:tav tm="100000">
                                          <p:val>
                                            <p:strVal val="ppt_x"/>
                                          </p:val>
                                        </p:tav>
                                      </p:tavLst>
                                    </p:anim>
                                    <p:anim calcmode="lin" valueType="num">
                                      <p:cBhvr additive="base">
                                        <p:cTn id="49" dur="500"/>
                                        <p:tgtEl>
                                          <p:spTgt spid="11"/>
                                        </p:tgtEl>
                                        <p:attrNameLst>
                                          <p:attrName>ppt_y</p:attrName>
                                        </p:attrNameLst>
                                      </p:cBhvr>
                                      <p:tavLst>
                                        <p:tav tm="0">
                                          <p:val>
                                            <p:strVal val="ppt_y"/>
                                          </p:val>
                                        </p:tav>
                                        <p:tav tm="100000">
                                          <p:val>
                                            <p:strVal val="1+ppt_h/2"/>
                                          </p:val>
                                        </p:tav>
                                      </p:tavLst>
                                    </p:anim>
                                    <p:set>
                                      <p:cBhvr>
                                        <p:cTn id="50" dur="1" fill="hold">
                                          <p:stCondLst>
                                            <p:cond delay="499"/>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nodeType="clickEffect">
                                  <p:stCondLst>
                                    <p:cond delay="0"/>
                                  </p:stCondLst>
                                  <p:childTnLst>
                                    <p:anim calcmode="lin" valueType="num">
                                      <p:cBhvr additive="base">
                                        <p:cTn id="54" dur="500"/>
                                        <p:tgtEl>
                                          <p:spTgt spid="4"/>
                                        </p:tgtEl>
                                        <p:attrNameLst>
                                          <p:attrName>ppt_x</p:attrName>
                                        </p:attrNameLst>
                                      </p:cBhvr>
                                      <p:tavLst>
                                        <p:tav tm="0">
                                          <p:val>
                                            <p:strVal val="ppt_x"/>
                                          </p:val>
                                        </p:tav>
                                        <p:tav tm="100000">
                                          <p:val>
                                            <p:strVal val="ppt_x"/>
                                          </p:val>
                                        </p:tav>
                                      </p:tavLst>
                                    </p:anim>
                                    <p:anim calcmode="lin" valueType="num">
                                      <p:cBhvr additive="base">
                                        <p:cTn id="55" dur="500"/>
                                        <p:tgtEl>
                                          <p:spTgt spid="4"/>
                                        </p:tgtEl>
                                        <p:attrNameLst>
                                          <p:attrName>ppt_y</p:attrName>
                                        </p:attrNameLst>
                                      </p:cBhvr>
                                      <p:tavLst>
                                        <p:tav tm="0">
                                          <p:val>
                                            <p:strVal val="ppt_y"/>
                                          </p:val>
                                        </p:tav>
                                        <p:tav tm="100000">
                                          <p:val>
                                            <p:strVal val="1+ppt_h/2"/>
                                          </p:val>
                                        </p:tav>
                                      </p:tavLst>
                                    </p:anim>
                                    <p:set>
                                      <p:cBhvr>
                                        <p:cTn id="56" dur="1" fill="hold">
                                          <p:stCondLst>
                                            <p:cond delay="499"/>
                                          </p:stCondLst>
                                        </p:cTn>
                                        <p:tgtEl>
                                          <p:spTgt spid="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xit" presetSubtype="4" fill="hold" grpId="1" nodeType="clickEffect">
                                  <p:stCondLst>
                                    <p:cond delay="0"/>
                                  </p:stCondLst>
                                  <p:childTnLst>
                                    <p:anim calcmode="lin" valueType="num">
                                      <p:cBhvr additive="base">
                                        <p:cTn id="76" dur="500"/>
                                        <p:tgtEl>
                                          <p:spTgt spid="20"/>
                                        </p:tgtEl>
                                        <p:attrNameLst>
                                          <p:attrName>ppt_x</p:attrName>
                                        </p:attrNameLst>
                                      </p:cBhvr>
                                      <p:tavLst>
                                        <p:tav tm="0">
                                          <p:val>
                                            <p:strVal val="ppt_x"/>
                                          </p:val>
                                        </p:tav>
                                        <p:tav tm="100000">
                                          <p:val>
                                            <p:strVal val="ppt_x"/>
                                          </p:val>
                                        </p:tav>
                                      </p:tavLst>
                                    </p:anim>
                                    <p:anim calcmode="lin" valueType="num">
                                      <p:cBhvr additive="base">
                                        <p:cTn id="77" dur="500"/>
                                        <p:tgtEl>
                                          <p:spTgt spid="20"/>
                                        </p:tgtEl>
                                        <p:attrNameLst>
                                          <p:attrName>ppt_y</p:attrName>
                                        </p:attrNameLst>
                                      </p:cBhvr>
                                      <p:tavLst>
                                        <p:tav tm="0">
                                          <p:val>
                                            <p:strVal val="ppt_y"/>
                                          </p:val>
                                        </p:tav>
                                        <p:tav tm="100000">
                                          <p:val>
                                            <p:strVal val="1+ppt_h/2"/>
                                          </p:val>
                                        </p:tav>
                                      </p:tavLst>
                                    </p:anim>
                                    <p:set>
                                      <p:cBhvr>
                                        <p:cTn id="78" dur="1" fill="hold">
                                          <p:stCondLst>
                                            <p:cond delay="499"/>
                                          </p:stCondLst>
                                        </p:cTn>
                                        <p:tgtEl>
                                          <p:spTgt spid="20"/>
                                        </p:tgtEl>
                                        <p:attrNameLst>
                                          <p:attrName>style.visibility</p:attrName>
                                        </p:attrNameLst>
                                      </p:cBhvr>
                                      <p:to>
                                        <p:strVal val="hidden"/>
                                      </p:to>
                                    </p:set>
                                  </p:childTnLst>
                                </p:cTn>
                              </p:par>
                              <p:par>
                                <p:cTn id="79" presetID="2" presetClass="exit" presetSubtype="4" fill="hold" nodeType="withEffect">
                                  <p:stCondLst>
                                    <p:cond delay="0"/>
                                  </p:stCondLst>
                                  <p:childTnLst>
                                    <p:anim calcmode="lin" valueType="num">
                                      <p:cBhvr additive="base">
                                        <p:cTn id="80" dur="500"/>
                                        <p:tgtEl>
                                          <p:spTgt spid="18"/>
                                        </p:tgtEl>
                                        <p:attrNameLst>
                                          <p:attrName>ppt_x</p:attrName>
                                        </p:attrNameLst>
                                      </p:cBhvr>
                                      <p:tavLst>
                                        <p:tav tm="0">
                                          <p:val>
                                            <p:strVal val="ppt_x"/>
                                          </p:val>
                                        </p:tav>
                                        <p:tav tm="100000">
                                          <p:val>
                                            <p:strVal val="ppt_x"/>
                                          </p:val>
                                        </p:tav>
                                      </p:tavLst>
                                    </p:anim>
                                    <p:anim calcmode="lin" valueType="num">
                                      <p:cBhvr additive="base">
                                        <p:cTn id="81" dur="500"/>
                                        <p:tgtEl>
                                          <p:spTgt spid="18"/>
                                        </p:tgtEl>
                                        <p:attrNameLst>
                                          <p:attrName>ppt_y</p:attrName>
                                        </p:attrNameLst>
                                      </p:cBhvr>
                                      <p:tavLst>
                                        <p:tav tm="0">
                                          <p:val>
                                            <p:strVal val="ppt_y"/>
                                          </p:val>
                                        </p:tav>
                                        <p:tav tm="100000">
                                          <p:val>
                                            <p:strVal val="1+ppt_h/2"/>
                                          </p:val>
                                        </p:tav>
                                      </p:tavLst>
                                    </p:anim>
                                    <p:set>
                                      <p:cBhvr>
                                        <p:cTn id="82" dur="1" fill="hold">
                                          <p:stCondLst>
                                            <p:cond delay="499"/>
                                          </p:stCondLst>
                                        </p:cTn>
                                        <p:tgtEl>
                                          <p:spTgt spid="1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 calcmode="lin" valueType="num">
                                      <p:cBhvr additive="base">
                                        <p:cTn id="87" dur="500" fill="hold"/>
                                        <p:tgtEl>
                                          <p:spTgt spid="26"/>
                                        </p:tgtEl>
                                        <p:attrNameLst>
                                          <p:attrName>ppt_x</p:attrName>
                                        </p:attrNameLst>
                                      </p:cBhvr>
                                      <p:tavLst>
                                        <p:tav tm="0">
                                          <p:val>
                                            <p:strVal val="#ppt_x"/>
                                          </p:val>
                                        </p:tav>
                                        <p:tav tm="100000">
                                          <p:val>
                                            <p:strVal val="#ppt_x"/>
                                          </p:val>
                                        </p:tav>
                                      </p:tavLst>
                                    </p:anim>
                                    <p:anim calcmode="lin" valueType="num">
                                      <p:cBhvr additive="base">
                                        <p:cTn id="88" dur="500" fill="hold"/>
                                        <p:tgtEl>
                                          <p:spTgt spid="26"/>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5"/>
                                        </p:tgtEl>
                                        <p:attrNameLst>
                                          <p:attrName>style.visibility</p:attrName>
                                        </p:attrNameLst>
                                      </p:cBhvr>
                                      <p:to>
                                        <p:strVal val="visible"/>
                                      </p:to>
                                    </p:set>
                                    <p:anim calcmode="lin" valueType="num">
                                      <p:cBhvr additive="base">
                                        <p:cTn id="95" dur="500" fill="hold"/>
                                        <p:tgtEl>
                                          <p:spTgt spid="25"/>
                                        </p:tgtEl>
                                        <p:attrNameLst>
                                          <p:attrName>ppt_x</p:attrName>
                                        </p:attrNameLst>
                                      </p:cBhvr>
                                      <p:tavLst>
                                        <p:tav tm="0">
                                          <p:val>
                                            <p:strVal val="#ppt_x"/>
                                          </p:val>
                                        </p:tav>
                                        <p:tav tm="100000">
                                          <p:val>
                                            <p:strVal val="#ppt_x"/>
                                          </p:val>
                                        </p:tav>
                                      </p:tavLst>
                                    </p:anim>
                                    <p:anim calcmode="lin" valueType="num">
                                      <p:cBhvr additive="base">
                                        <p:cTn id="9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xit" presetSubtype="4" fill="hold" grpId="2" nodeType="clickEffect">
                                  <p:stCondLst>
                                    <p:cond delay="0"/>
                                  </p:stCondLst>
                                  <p:childTnLst>
                                    <p:anim calcmode="lin" valueType="num">
                                      <p:cBhvr additive="base">
                                        <p:cTn id="100" dur="500"/>
                                        <p:tgtEl>
                                          <p:spTgt spid="26"/>
                                        </p:tgtEl>
                                        <p:attrNameLst>
                                          <p:attrName>ppt_x</p:attrName>
                                        </p:attrNameLst>
                                      </p:cBhvr>
                                      <p:tavLst>
                                        <p:tav tm="0">
                                          <p:val>
                                            <p:strVal val="ppt_x"/>
                                          </p:val>
                                        </p:tav>
                                        <p:tav tm="100000">
                                          <p:val>
                                            <p:strVal val="ppt_x"/>
                                          </p:val>
                                        </p:tav>
                                      </p:tavLst>
                                    </p:anim>
                                    <p:anim calcmode="lin" valueType="num">
                                      <p:cBhvr additive="base">
                                        <p:cTn id="101" dur="500"/>
                                        <p:tgtEl>
                                          <p:spTgt spid="26"/>
                                        </p:tgtEl>
                                        <p:attrNameLst>
                                          <p:attrName>ppt_y</p:attrName>
                                        </p:attrNameLst>
                                      </p:cBhvr>
                                      <p:tavLst>
                                        <p:tav tm="0">
                                          <p:val>
                                            <p:strVal val="ppt_y"/>
                                          </p:val>
                                        </p:tav>
                                        <p:tav tm="100000">
                                          <p:val>
                                            <p:strVal val="1+ppt_h/2"/>
                                          </p:val>
                                        </p:tav>
                                      </p:tavLst>
                                    </p:anim>
                                    <p:set>
                                      <p:cBhvr>
                                        <p:cTn id="102" dur="1" fill="hold">
                                          <p:stCondLst>
                                            <p:cond delay="499"/>
                                          </p:stCondLst>
                                        </p:cTn>
                                        <p:tgtEl>
                                          <p:spTgt spid="26"/>
                                        </p:tgtEl>
                                        <p:attrNameLst>
                                          <p:attrName>style.visibility</p:attrName>
                                        </p:attrNameLst>
                                      </p:cBhvr>
                                      <p:to>
                                        <p:strVal val="hidden"/>
                                      </p:to>
                                    </p:set>
                                  </p:childTnLst>
                                </p:cTn>
                              </p:par>
                              <p:par>
                                <p:cTn id="103" presetID="2" presetClass="exit" presetSubtype="4" fill="hold" nodeType="withEffect">
                                  <p:stCondLst>
                                    <p:cond delay="0"/>
                                  </p:stCondLst>
                                  <p:childTnLst>
                                    <p:anim calcmode="lin" valueType="num">
                                      <p:cBhvr additive="base">
                                        <p:cTn id="104" dur="500"/>
                                        <p:tgtEl>
                                          <p:spTgt spid="22"/>
                                        </p:tgtEl>
                                        <p:attrNameLst>
                                          <p:attrName>ppt_x</p:attrName>
                                        </p:attrNameLst>
                                      </p:cBhvr>
                                      <p:tavLst>
                                        <p:tav tm="0">
                                          <p:val>
                                            <p:strVal val="ppt_x"/>
                                          </p:val>
                                        </p:tav>
                                        <p:tav tm="100000">
                                          <p:val>
                                            <p:strVal val="ppt_x"/>
                                          </p:val>
                                        </p:tav>
                                      </p:tavLst>
                                    </p:anim>
                                    <p:anim calcmode="lin" valueType="num">
                                      <p:cBhvr additive="base">
                                        <p:cTn id="105" dur="500"/>
                                        <p:tgtEl>
                                          <p:spTgt spid="22"/>
                                        </p:tgtEl>
                                        <p:attrNameLst>
                                          <p:attrName>ppt_y</p:attrName>
                                        </p:attrNameLst>
                                      </p:cBhvr>
                                      <p:tavLst>
                                        <p:tav tm="0">
                                          <p:val>
                                            <p:strVal val="ppt_y"/>
                                          </p:val>
                                        </p:tav>
                                        <p:tav tm="100000">
                                          <p:val>
                                            <p:strVal val="1+ppt_h/2"/>
                                          </p:val>
                                        </p:tav>
                                      </p:tavLst>
                                    </p:anim>
                                    <p:set>
                                      <p:cBhvr>
                                        <p:cTn id="106" dur="1" fill="hold">
                                          <p:stCondLst>
                                            <p:cond delay="499"/>
                                          </p:stCondLst>
                                        </p:cTn>
                                        <p:tgtEl>
                                          <p:spTgt spid="22"/>
                                        </p:tgtEl>
                                        <p:attrNameLst>
                                          <p:attrName>style.visibility</p:attrName>
                                        </p:attrNameLst>
                                      </p:cBhvr>
                                      <p:to>
                                        <p:strVal val="hidden"/>
                                      </p:to>
                                    </p:set>
                                  </p:childTnLst>
                                </p:cTn>
                              </p:par>
                              <p:par>
                                <p:cTn id="107" presetID="2" presetClass="exit" presetSubtype="4" fill="hold" grpId="1" nodeType="withEffect">
                                  <p:stCondLst>
                                    <p:cond delay="0"/>
                                  </p:stCondLst>
                                  <p:childTnLst>
                                    <p:anim calcmode="lin" valueType="num">
                                      <p:cBhvr additive="base">
                                        <p:cTn id="108" dur="500"/>
                                        <p:tgtEl>
                                          <p:spTgt spid="25"/>
                                        </p:tgtEl>
                                        <p:attrNameLst>
                                          <p:attrName>ppt_x</p:attrName>
                                        </p:attrNameLst>
                                      </p:cBhvr>
                                      <p:tavLst>
                                        <p:tav tm="0">
                                          <p:val>
                                            <p:strVal val="ppt_x"/>
                                          </p:val>
                                        </p:tav>
                                        <p:tav tm="100000">
                                          <p:val>
                                            <p:strVal val="ppt_x"/>
                                          </p:val>
                                        </p:tav>
                                      </p:tavLst>
                                    </p:anim>
                                    <p:anim calcmode="lin" valueType="num">
                                      <p:cBhvr additive="base">
                                        <p:cTn id="109" dur="500"/>
                                        <p:tgtEl>
                                          <p:spTgt spid="25"/>
                                        </p:tgtEl>
                                        <p:attrNameLst>
                                          <p:attrName>ppt_y</p:attrName>
                                        </p:attrNameLst>
                                      </p:cBhvr>
                                      <p:tavLst>
                                        <p:tav tm="0">
                                          <p:val>
                                            <p:strVal val="ppt_y"/>
                                          </p:val>
                                        </p:tav>
                                        <p:tav tm="100000">
                                          <p:val>
                                            <p:strVal val="1+ppt_h/2"/>
                                          </p:val>
                                        </p:tav>
                                      </p:tavLst>
                                    </p:anim>
                                    <p:set>
                                      <p:cBhvr>
                                        <p:cTn id="110" dur="1" fill="hold">
                                          <p:stCondLst>
                                            <p:cond delay="499"/>
                                          </p:stCondLst>
                                        </p:cTn>
                                        <p:tgtEl>
                                          <p:spTgt spid="25"/>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35"/>
                                        </p:tgtEl>
                                        <p:attrNameLst>
                                          <p:attrName>style.visibility</p:attrName>
                                        </p:attrNameLst>
                                      </p:cBhvr>
                                      <p:to>
                                        <p:strVal val="visible"/>
                                      </p:to>
                                    </p:set>
                                    <p:anim calcmode="lin" valueType="num">
                                      <p:cBhvr additive="base">
                                        <p:cTn id="115" dur="500" fill="hold"/>
                                        <p:tgtEl>
                                          <p:spTgt spid="35"/>
                                        </p:tgtEl>
                                        <p:attrNameLst>
                                          <p:attrName>ppt_x</p:attrName>
                                        </p:attrNameLst>
                                      </p:cBhvr>
                                      <p:tavLst>
                                        <p:tav tm="0">
                                          <p:val>
                                            <p:strVal val="#ppt_x"/>
                                          </p:val>
                                        </p:tav>
                                        <p:tav tm="100000">
                                          <p:val>
                                            <p:strVal val="#ppt_x"/>
                                          </p:val>
                                        </p:tav>
                                      </p:tavLst>
                                    </p:anim>
                                    <p:anim calcmode="lin" valueType="num">
                                      <p:cBhvr additive="base">
                                        <p:cTn id="116" dur="500" fill="hold"/>
                                        <p:tgtEl>
                                          <p:spTgt spid="35"/>
                                        </p:tgtEl>
                                        <p:attrNameLst>
                                          <p:attrName>ppt_y</p:attrName>
                                        </p:attrNameLst>
                                      </p:cBhvr>
                                      <p:tavLst>
                                        <p:tav tm="0">
                                          <p:val>
                                            <p:strVal val="1+#ppt_h/2"/>
                                          </p:val>
                                        </p:tav>
                                        <p:tav tm="100000">
                                          <p:val>
                                            <p:strVal val="#ppt_y"/>
                                          </p:val>
                                        </p:tav>
                                      </p:tavLst>
                                    </p:anim>
                                  </p:childTnLst>
                                </p:cTn>
                              </p:par>
                              <p:par>
                                <p:cTn id="117" presetID="2" presetClass="entr" presetSubtype="4" fill="hold" nodeType="with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additive="base">
                                        <p:cTn id="119" dur="500" fill="hold"/>
                                        <p:tgtEl>
                                          <p:spTgt spid="32"/>
                                        </p:tgtEl>
                                        <p:attrNameLst>
                                          <p:attrName>ppt_x</p:attrName>
                                        </p:attrNameLst>
                                      </p:cBhvr>
                                      <p:tavLst>
                                        <p:tav tm="0">
                                          <p:val>
                                            <p:strVal val="#ppt_x"/>
                                          </p:val>
                                        </p:tav>
                                        <p:tav tm="100000">
                                          <p:val>
                                            <p:strVal val="#ppt_x"/>
                                          </p:val>
                                        </p:tav>
                                      </p:tavLst>
                                    </p:anim>
                                    <p:anim calcmode="lin" valueType="num">
                                      <p:cBhvr additive="base">
                                        <p:cTn id="12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3" grpId="0" animBg="1"/>
      <p:bldP spid="13" grpId="1" animBg="1"/>
      <p:bldP spid="14" grpId="0"/>
      <p:bldP spid="14" grpId="1"/>
      <p:bldP spid="20" grpId="0"/>
      <p:bldP spid="20" grpId="1"/>
      <p:bldP spid="25" grpId="0" animBg="1"/>
      <p:bldP spid="25" grpId="1" animBg="1"/>
      <p:bldP spid="26" grpId="0"/>
      <p:bldP spid="26" grpId="2"/>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1.Ingreso de datos</a:t>
            </a:r>
          </a:p>
        </p:txBody>
      </p:sp>
      <p:pic>
        <p:nvPicPr>
          <p:cNvPr id="4" name="Marcador de contenido 3"/>
          <p:cNvPicPr>
            <a:picLocks noGrp="1" noChangeAspect="1"/>
          </p:cNvPicPr>
          <p:nvPr>
            <p:ph idx="1"/>
          </p:nvPr>
        </p:nvPicPr>
        <p:blipFill>
          <a:blip r:embed="rId2"/>
          <a:stretch>
            <a:fillRect/>
          </a:stretch>
        </p:blipFill>
        <p:spPr>
          <a:xfrm>
            <a:off x="3911601" y="1737360"/>
            <a:ext cx="7977750" cy="4913421"/>
          </a:xfrm>
          <a:prstGeom prst="rect">
            <a:avLst/>
          </a:prstGeom>
        </p:spPr>
      </p:pic>
      <p:sp>
        <p:nvSpPr>
          <p:cNvPr id="5" name="CuadroTexto 4"/>
          <p:cNvSpPr txBox="1"/>
          <p:nvPr/>
        </p:nvSpPr>
        <p:spPr>
          <a:xfrm>
            <a:off x="584200" y="2413000"/>
            <a:ext cx="2507866" cy="369332"/>
          </a:xfrm>
          <a:prstGeom prst="rect">
            <a:avLst/>
          </a:prstGeom>
          <a:noFill/>
        </p:spPr>
        <p:txBody>
          <a:bodyPr wrap="none" rtlCol="0">
            <a:spAutoFit/>
          </a:bodyPr>
          <a:lstStyle/>
          <a:p>
            <a:r>
              <a:rPr lang="es-AR" dirty="0"/>
              <a:t>Damos a ok nuevamente</a:t>
            </a:r>
          </a:p>
        </p:txBody>
      </p:sp>
    </p:spTree>
    <p:extLst>
      <p:ext uri="{BB962C8B-B14F-4D97-AF65-F5344CB8AC3E}">
        <p14:creationId xmlns:p14="http://schemas.microsoft.com/office/powerpoint/2010/main" val="165684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2.Correccion de curva</a:t>
            </a:r>
          </a:p>
        </p:txBody>
      </p:sp>
      <p:pic>
        <p:nvPicPr>
          <p:cNvPr id="4" name="Imagen 3"/>
          <p:cNvPicPr>
            <a:picLocks noChangeAspect="1"/>
          </p:cNvPicPr>
          <p:nvPr/>
        </p:nvPicPr>
        <p:blipFill>
          <a:blip r:embed="rId2"/>
          <a:stretch>
            <a:fillRect/>
          </a:stretch>
        </p:blipFill>
        <p:spPr>
          <a:xfrm>
            <a:off x="2806353" y="1581150"/>
            <a:ext cx="9385647" cy="5276850"/>
          </a:xfrm>
          <a:prstGeom prst="rect">
            <a:avLst/>
          </a:prstGeom>
        </p:spPr>
      </p:pic>
      <p:sp>
        <p:nvSpPr>
          <p:cNvPr id="5" name="CuadroTexto 4"/>
          <p:cNvSpPr txBox="1"/>
          <p:nvPr/>
        </p:nvSpPr>
        <p:spPr>
          <a:xfrm>
            <a:off x="410817" y="1855304"/>
            <a:ext cx="1921566" cy="1477328"/>
          </a:xfrm>
          <a:prstGeom prst="rect">
            <a:avLst/>
          </a:prstGeom>
          <a:noFill/>
        </p:spPr>
        <p:txBody>
          <a:bodyPr wrap="square" rtlCol="0">
            <a:spAutoFit/>
          </a:bodyPr>
          <a:lstStyle/>
          <a:p>
            <a:r>
              <a:rPr lang="es-AR" dirty="0"/>
              <a:t>A continuación el programa nos dará una curva aproximada inicial para trabajar</a:t>
            </a:r>
          </a:p>
        </p:txBody>
      </p:sp>
      <p:cxnSp>
        <p:nvCxnSpPr>
          <p:cNvPr id="7" name="Conector recto de flecha 6"/>
          <p:cNvCxnSpPr/>
          <p:nvPr/>
        </p:nvCxnSpPr>
        <p:spPr>
          <a:xfrm>
            <a:off x="9501809" y="1567898"/>
            <a:ext cx="13252" cy="1764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6359489" y="90570"/>
            <a:ext cx="5832511" cy="1477328"/>
          </a:xfrm>
          <a:prstGeom prst="rect">
            <a:avLst/>
          </a:prstGeom>
          <a:noFill/>
        </p:spPr>
        <p:txBody>
          <a:bodyPr wrap="square" rtlCol="0">
            <a:spAutoFit/>
          </a:bodyPr>
          <a:lstStyle/>
          <a:p>
            <a:r>
              <a:rPr lang="es-AR" dirty="0"/>
              <a:t>En esta tabla están los parámetros que dictan la curva roja (p1,p2 y h:el mejor modelo se lograra cuando la curva roja y negra coincidan). Nótese que en la parte de arriba nos muestran el error de aproximación. Desearemos minimizar al mínimo este error, para ello podemos tomar dos enfoques</a:t>
            </a:r>
          </a:p>
        </p:txBody>
      </p:sp>
    </p:spTree>
    <p:extLst>
      <p:ext uri="{BB962C8B-B14F-4D97-AF65-F5344CB8AC3E}">
        <p14:creationId xmlns:p14="http://schemas.microsoft.com/office/powerpoint/2010/main" val="1871036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286" y="283541"/>
            <a:ext cx="10058400" cy="1450757"/>
          </a:xfrm>
        </p:spPr>
        <p:txBody>
          <a:bodyPr/>
          <a:lstStyle/>
          <a:p>
            <a:r>
              <a:rPr lang="es-AR" dirty="0"/>
              <a:t>2.1 Corrección manual</a:t>
            </a:r>
          </a:p>
        </p:txBody>
      </p:sp>
      <p:pic>
        <p:nvPicPr>
          <p:cNvPr id="4" name="Marcador de contenido 3"/>
          <p:cNvPicPr>
            <a:picLocks noGrp="1" noChangeAspect="1"/>
          </p:cNvPicPr>
          <p:nvPr>
            <p:ph idx="1"/>
          </p:nvPr>
        </p:nvPicPr>
        <p:blipFill>
          <a:blip r:embed="rId2"/>
          <a:stretch>
            <a:fillRect/>
          </a:stretch>
        </p:blipFill>
        <p:spPr>
          <a:xfrm>
            <a:off x="3078748" y="1734298"/>
            <a:ext cx="9113252" cy="5123702"/>
          </a:xfrm>
          <a:prstGeom prst="rect">
            <a:avLst/>
          </a:prstGeom>
        </p:spPr>
      </p:pic>
      <p:cxnSp>
        <p:nvCxnSpPr>
          <p:cNvPr id="6" name="Conector recto de flecha 5"/>
          <p:cNvCxnSpPr/>
          <p:nvPr/>
        </p:nvCxnSpPr>
        <p:spPr>
          <a:xfrm>
            <a:off x="9356035" y="1570093"/>
            <a:ext cx="304800" cy="1862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5804452" y="92765"/>
            <a:ext cx="6387548" cy="1754326"/>
          </a:xfrm>
          <a:prstGeom prst="rect">
            <a:avLst/>
          </a:prstGeom>
          <a:noFill/>
        </p:spPr>
        <p:txBody>
          <a:bodyPr wrap="square" rtlCol="0">
            <a:spAutoFit/>
          </a:bodyPr>
          <a:lstStyle/>
          <a:p>
            <a:r>
              <a:rPr lang="es-AR" dirty="0"/>
              <a:t>Hacemos doble clic sobre cualquiera de los parámetros y los alteramos libremente, observando los cambios en la curva roja (nuestro modelo teórico que siempre queremos que se acerque lo mas posible a la negra, que representa los datos de campo), si el valor de error baja estamos acercándonos a un modelo mas representativo del subsuelo</a:t>
            </a:r>
          </a:p>
        </p:txBody>
      </p:sp>
      <p:cxnSp>
        <p:nvCxnSpPr>
          <p:cNvPr id="10" name="Conector recto de flecha 9"/>
          <p:cNvCxnSpPr/>
          <p:nvPr/>
        </p:nvCxnSpPr>
        <p:spPr>
          <a:xfrm flipV="1">
            <a:off x="1961322" y="3869635"/>
            <a:ext cx="1775791" cy="636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119269" y="2610677"/>
            <a:ext cx="2853461" cy="2031325"/>
          </a:xfrm>
          <a:prstGeom prst="rect">
            <a:avLst/>
          </a:prstGeom>
          <a:noFill/>
        </p:spPr>
        <p:txBody>
          <a:bodyPr wrap="square" rtlCol="0">
            <a:spAutoFit/>
          </a:bodyPr>
          <a:lstStyle/>
          <a:p>
            <a:r>
              <a:rPr lang="es-AR" dirty="0"/>
              <a:t>Otra forma de hacer esto es moviendo las líneas azules con el mouse (arrastrándolo sobre ellas), la línea horizontal superior es p1, la vertical es h y la horizontal inferior es p2</a:t>
            </a:r>
          </a:p>
        </p:txBody>
      </p:sp>
    </p:spTree>
    <p:extLst>
      <p:ext uri="{BB962C8B-B14F-4D97-AF65-F5344CB8AC3E}">
        <p14:creationId xmlns:p14="http://schemas.microsoft.com/office/powerpoint/2010/main" val="2745355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2.2 Corrección automática</a:t>
            </a:r>
          </a:p>
        </p:txBody>
      </p:sp>
      <p:pic>
        <p:nvPicPr>
          <p:cNvPr id="4" name="Marcador de contenido 3"/>
          <p:cNvPicPr>
            <a:picLocks noGrp="1" noChangeAspect="1"/>
          </p:cNvPicPr>
          <p:nvPr>
            <p:ph idx="1"/>
          </p:nvPr>
        </p:nvPicPr>
        <p:blipFill>
          <a:blip r:embed="rId2"/>
          <a:stretch>
            <a:fillRect/>
          </a:stretch>
        </p:blipFill>
        <p:spPr>
          <a:xfrm>
            <a:off x="3308119" y="1863256"/>
            <a:ext cx="8883881" cy="4994744"/>
          </a:xfrm>
          <a:prstGeom prst="rect">
            <a:avLst/>
          </a:prstGeom>
        </p:spPr>
      </p:pic>
      <p:cxnSp>
        <p:nvCxnSpPr>
          <p:cNvPr id="6" name="Conector recto de flecha 5"/>
          <p:cNvCxnSpPr/>
          <p:nvPr/>
        </p:nvCxnSpPr>
        <p:spPr>
          <a:xfrm flipV="1">
            <a:off x="2557670" y="2239617"/>
            <a:ext cx="1789043" cy="927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490330" y="2239616"/>
            <a:ext cx="2650435" cy="3416320"/>
          </a:xfrm>
          <a:prstGeom prst="rect">
            <a:avLst/>
          </a:prstGeom>
          <a:noFill/>
        </p:spPr>
        <p:txBody>
          <a:bodyPr wrap="square" rtlCol="0">
            <a:spAutoFit/>
          </a:bodyPr>
          <a:lstStyle/>
          <a:p>
            <a:r>
              <a:rPr lang="es-AR" dirty="0"/>
              <a:t>Si hacemos clic en el símbolo de rayo, obtendremos inmediatamente la mejor aproximación del subsuelo posible. Si se desea conocer un modelo litológico mas cercano al real agregando litologías debemos apretar la flecha verde que se encuentra al lado</a:t>
            </a:r>
          </a:p>
        </p:txBody>
      </p:sp>
    </p:spTree>
    <p:extLst>
      <p:ext uri="{BB962C8B-B14F-4D97-AF65-F5344CB8AC3E}">
        <p14:creationId xmlns:p14="http://schemas.microsoft.com/office/powerpoint/2010/main" val="290307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Resultados: </a:t>
            </a:r>
            <a:r>
              <a:rPr lang="es-AR" dirty="0" err="1"/>
              <a:t>Schlumberger</a:t>
            </a:r>
            <a:r>
              <a:rPr lang="es-AR" dirty="0"/>
              <a:t> 1</a:t>
            </a:r>
          </a:p>
        </p:txBody>
      </p:sp>
      <p:sp>
        <p:nvSpPr>
          <p:cNvPr id="5" name="CuadroTexto 4"/>
          <p:cNvSpPr txBox="1"/>
          <p:nvPr/>
        </p:nvSpPr>
        <p:spPr>
          <a:xfrm>
            <a:off x="185530" y="2080591"/>
            <a:ext cx="2372140" cy="4247317"/>
          </a:xfrm>
          <a:prstGeom prst="rect">
            <a:avLst/>
          </a:prstGeom>
          <a:noFill/>
        </p:spPr>
        <p:txBody>
          <a:bodyPr wrap="square" rtlCol="0">
            <a:spAutoFit/>
          </a:bodyPr>
          <a:lstStyle/>
          <a:p>
            <a:r>
              <a:rPr lang="es-AR" dirty="0"/>
              <a:t>p1:</a:t>
            </a:r>
          </a:p>
          <a:p>
            <a:r>
              <a:rPr lang="es-AR" dirty="0"/>
              <a:t>Practica=6100</a:t>
            </a:r>
            <a:br>
              <a:rPr lang="es-AR" dirty="0"/>
            </a:br>
            <a:r>
              <a:rPr lang="es-AR" dirty="0"/>
              <a:t>Programa=6066</a:t>
            </a:r>
          </a:p>
          <a:p>
            <a:r>
              <a:rPr lang="es-AR" dirty="0"/>
              <a:t>e%=0,55%</a:t>
            </a:r>
          </a:p>
          <a:p>
            <a:endParaRPr lang="es-AR" dirty="0"/>
          </a:p>
          <a:p>
            <a:r>
              <a:rPr lang="es-AR" dirty="0"/>
              <a:t>p2:</a:t>
            </a:r>
          </a:p>
          <a:p>
            <a:r>
              <a:rPr lang="es-AR" dirty="0"/>
              <a:t>Practica=1830</a:t>
            </a:r>
          </a:p>
          <a:p>
            <a:r>
              <a:rPr lang="es-AR" dirty="0"/>
              <a:t>Programa=1918</a:t>
            </a:r>
            <a:br>
              <a:rPr lang="es-AR" dirty="0"/>
            </a:br>
            <a:r>
              <a:rPr lang="es-AR" dirty="0"/>
              <a:t>e%=4,58%</a:t>
            </a:r>
          </a:p>
          <a:p>
            <a:endParaRPr lang="es-AR" dirty="0"/>
          </a:p>
          <a:p>
            <a:r>
              <a:rPr lang="es-AR" dirty="0"/>
              <a:t>h:</a:t>
            </a:r>
          </a:p>
          <a:p>
            <a:r>
              <a:rPr lang="es-AR" dirty="0"/>
              <a:t>Practica=2</a:t>
            </a:r>
          </a:p>
          <a:p>
            <a:r>
              <a:rPr lang="es-AR" dirty="0"/>
              <a:t>Programa=1,922</a:t>
            </a:r>
            <a:br>
              <a:rPr lang="es-AR" dirty="0"/>
            </a:br>
            <a:r>
              <a:rPr lang="es-AR" dirty="0"/>
              <a:t>e%=3,9%</a:t>
            </a:r>
          </a:p>
          <a:p>
            <a:endParaRPr lang="es-AR" dirty="0"/>
          </a:p>
        </p:txBody>
      </p:sp>
      <p:pic>
        <p:nvPicPr>
          <p:cNvPr id="7" name="Imagen 6"/>
          <p:cNvPicPr>
            <a:picLocks noChangeAspect="1"/>
          </p:cNvPicPr>
          <p:nvPr/>
        </p:nvPicPr>
        <p:blipFill rotWithShape="1">
          <a:blip r:embed="rId2"/>
          <a:srcRect l="1391" t="18923" r="17008" b="27257"/>
          <a:stretch/>
        </p:blipFill>
        <p:spPr>
          <a:xfrm>
            <a:off x="2006600" y="2184949"/>
            <a:ext cx="9382754" cy="3479251"/>
          </a:xfrm>
          <a:prstGeom prst="rect">
            <a:avLst/>
          </a:prstGeom>
        </p:spPr>
      </p:pic>
    </p:spTree>
    <p:extLst>
      <p:ext uri="{BB962C8B-B14F-4D97-AF65-F5344CB8AC3E}">
        <p14:creationId xmlns:p14="http://schemas.microsoft.com/office/powerpoint/2010/main" val="396965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Resultados: </a:t>
            </a:r>
            <a:r>
              <a:rPr lang="es-AR" dirty="0" err="1"/>
              <a:t>Schlumberger</a:t>
            </a:r>
            <a:r>
              <a:rPr lang="es-AR" dirty="0"/>
              <a:t> 2</a:t>
            </a:r>
          </a:p>
        </p:txBody>
      </p:sp>
      <p:sp>
        <p:nvSpPr>
          <p:cNvPr id="5" name="CuadroTexto 4"/>
          <p:cNvSpPr txBox="1"/>
          <p:nvPr/>
        </p:nvSpPr>
        <p:spPr>
          <a:xfrm>
            <a:off x="185530" y="2080591"/>
            <a:ext cx="2372140" cy="4524315"/>
          </a:xfrm>
          <a:prstGeom prst="rect">
            <a:avLst/>
          </a:prstGeom>
          <a:noFill/>
        </p:spPr>
        <p:txBody>
          <a:bodyPr wrap="square" rtlCol="0">
            <a:spAutoFit/>
          </a:bodyPr>
          <a:lstStyle/>
          <a:p>
            <a:r>
              <a:rPr lang="es-AR" dirty="0"/>
              <a:t>p1:</a:t>
            </a:r>
          </a:p>
          <a:p>
            <a:r>
              <a:rPr lang="es-AR" dirty="0"/>
              <a:t>Practica=3800</a:t>
            </a:r>
            <a:br>
              <a:rPr lang="es-AR" dirty="0"/>
            </a:br>
            <a:r>
              <a:rPr lang="es-AR" dirty="0"/>
              <a:t>Programa=3458</a:t>
            </a:r>
          </a:p>
          <a:p>
            <a:r>
              <a:rPr lang="es-AR" dirty="0"/>
              <a:t>e%=9%</a:t>
            </a:r>
          </a:p>
          <a:p>
            <a:endParaRPr lang="es-AR" dirty="0"/>
          </a:p>
          <a:p>
            <a:r>
              <a:rPr lang="es-AR" dirty="0"/>
              <a:t>p2:</a:t>
            </a:r>
          </a:p>
          <a:p>
            <a:r>
              <a:rPr lang="es-AR" dirty="0"/>
              <a:t>Practica=140</a:t>
            </a:r>
          </a:p>
          <a:p>
            <a:r>
              <a:rPr lang="es-AR" dirty="0"/>
              <a:t>Programa=53,8</a:t>
            </a:r>
            <a:br>
              <a:rPr lang="es-AR" dirty="0"/>
            </a:br>
            <a:r>
              <a:rPr lang="es-AR" dirty="0"/>
              <a:t>e%=61,5%</a:t>
            </a:r>
          </a:p>
          <a:p>
            <a:r>
              <a:rPr lang="es-AR" sz="1200" dirty="0"/>
              <a:t>(esta gran diferencia de puede justificar debido a que se promedio el valor de p1/p2 en el ábaco)</a:t>
            </a:r>
          </a:p>
          <a:p>
            <a:r>
              <a:rPr lang="es-AR" dirty="0"/>
              <a:t>h:</a:t>
            </a:r>
          </a:p>
          <a:p>
            <a:r>
              <a:rPr lang="es-AR" dirty="0"/>
              <a:t>Practica=3</a:t>
            </a:r>
          </a:p>
          <a:p>
            <a:r>
              <a:rPr lang="es-AR" dirty="0"/>
              <a:t>Programa=3,07</a:t>
            </a:r>
            <a:br>
              <a:rPr lang="es-AR" dirty="0"/>
            </a:br>
            <a:r>
              <a:rPr lang="es-AR" dirty="0"/>
              <a:t>e%=2,2%</a:t>
            </a:r>
          </a:p>
          <a:p>
            <a:endParaRPr lang="es-AR" dirty="0"/>
          </a:p>
        </p:txBody>
      </p:sp>
      <p:pic>
        <p:nvPicPr>
          <p:cNvPr id="6" name="Imagen 5"/>
          <p:cNvPicPr>
            <a:picLocks noChangeAspect="1"/>
          </p:cNvPicPr>
          <p:nvPr/>
        </p:nvPicPr>
        <p:blipFill rotWithShape="1">
          <a:blip r:embed="rId2"/>
          <a:srcRect l="18521" t="18229" r="17327" b="28646"/>
          <a:stretch/>
        </p:blipFill>
        <p:spPr>
          <a:xfrm>
            <a:off x="2808772" y="1928191"/>
            <a:ext cx="8346908" cy="3886200"/>
          </a:xfrm>
          <a:prstGeom prst="rect">
            <a:avLst/>
          </a:prstGeom>
        </p:spPr>
      </p:pic>
    </p:spTree>
    <p:extLst>
      <p:ext uri="{BB962C8B-B14F-4D97-AF65-F5344CB8AC3E}">
        <p14:creationId xmlns:p14="http://schemas.microsoft.com/office/powerpoint/2010/main" val="158429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Resultados: Wenner</a:t>
            </a:r>
          </a:p>
        </p:txBody>
      </p:sp>
      <p:sp>
        <p:nvSpPr>
          <p:cNvPr id="5" name="CuadroTexto 4"/>
          <p:cNvSpPr txBox="1"/>
          <p:nvPr/>
        </p:nvSpPr>
        <p:spPr>
          <a:xfrm>
            <a:off x="185530" y="2080591"/>
            <a:ext cx="2372140" cy="4247317"/>
          </a:xfrm>
          <a:prstGeom prst="rect">
            <a:avLst/>
          </a:prstGeom>
          <a:noFill/>
        </p:spPr>
        <p:txBody>
          <a:bodyPr wrap="square" rtlCol="0">
            <a:spAutoFit/>
          </a:bodyPr>
          <a:lstStyle/>
          <a:p>
            <a:r>
              <a:rPr lang="es-AR" dirty="0"/>
              <a:t>p1:</a:t>
            </a:r>
          </a:p>
          <a:p>
            <a:r>
              <a:rPr lang="es-AR" dirty="0"/>
              <a:t>Practica=31,13</a:t>
            </a:r>
            <a:br>
              <a:rPr lang="es-AR" dirty="0"/>
            </a:br>
            <a:r>
              <a:rPr lang="es-AR" dirty="0"/>
              <a:t>Programa=25,8</a:t>
            </a:r>
          </a:p>
          <a:p>
            <a:r>
              <a:rPr lang="es-AR" dirty="0"/>
              <a:t>e%=17,12%</a:t>
            </a:r>
          </a:p>
          <a:p>
            <a:endParaRPr lang="es-AR" dirty="0"/>
          </a:p>
          <a:p>
            <a:r>
              <a:rPr lang="es-AR" dirty="0"/>
              <a:t>p2:</a:t>
            </a:r>
          </a:p>
          <a:p>
            <a:r>
              <a:rPr lang="es-AR" dirty="0"/>
              <a:t>Practica=57,85</a:t>
            </a:r>
          </a:p>
          <a:p>
            <a:r>
              <a:rPr lang="es-AR" dirty="0"/>
              <a:t>Programa=55</a:t>
            </a:r>
            <a:br>
              <a:rPr lang="es-AR" dirty="0"/>
            </a:br>
            <a:r>
              <a:rPr lang="es-AR" dirty="0"/>
              <a:t>e%=4,92%</a:t>
            </a:r>
          </a:p>
          <a:p>
            <a:endParaRPr lang="es-AR" dirty="0"/>
          </a:p>
          <a:p>
            <a:r>
              <a:rPr lang="es-AR" dirty="0"/>
              <a:t>h:</a:t>
            </a:r>
          </a:p>
          <a:p>
            <a:r>
              <a:rPr lang="es-AR" dirty="0"/>
              <a:t>Practica=42</a:t>
            </a:r>
          </a:p>
          <a:p>
            <a:r>
              <a:rPr lang="es-AR" dirty="0"/>
              <a:t>Programa=35,9</a:t>
            </a:r>
            <a:br>
              <a:rPr lang="es-AR" dirty="0"/>
            </a:br>
            <a:r>
              <a:rPr lang="es-AR" dirty="0"/>
              <a:t>e%=14,52%</a:t>
            </a:r>
          </a:p>
          <a:p>
            <a:endParaRPr lang="es-AR" dirty="0"/>
          </a:p>
        </p:txBody>
      </p:sp>
      <p:pic>
        <p:nvPicPr>
          <p:cNvPr id="3" name="Imagen 2"/>
          <p:cNvPicPr>
            <a:picLocks noChangeAspect="1"/>
          </p:cNvPicPr>
          <p:nvPr/>
        </p:nvPicPr>
        <p:blipFill rotWithShape="1">
          <a:blip r:embed="rId2"/>
          <a:srcRect t="18750" r="17496" b="28125"/>
          <a:stretch/>
        </p:blipFill>
        <p:spPr>
          <a:xfrm>
            <a:off x="1889126" y="2080591"/>
            <a:ext cx="9267390" cy="3355009"/>
          </a:xfrm>
          <a:prstGeom prst="rect">
            <a:avLst/>
          </a:prstGeom>
        </p:spPr>
      </p:pic>
    </p:spTree>
    <p:extLst>
      <p:ext uri="{BB962C8B-B14F-4D97-AF65-F5344CB8AC3E}">
        <p14:creationId xmlns:p14="http://schemas.microsoft.com/office/powerpoint/2010/main" val="1655146775"/>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84</TotalTime>
  <Words>499</Words>
  <Application>Microsoft Office PowerPoint</Application>
  <PresentationFormat>Panorámica</PresentationFormat>
  <Paragraphs>54</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Calibri</vt:lpstr>
      <vt:lpstr>Calibri Light</vt:lpstr>
      <vt:lpstr>Retrospección</vt:lpstr>
      <vt:lpstr>1.Ingreso de datos</vt:lpstr>
      <vt:lpstr>1.Ingreso de datos</vt:lpstr>
      <vt:lpstr>1.Ingreso de datos</vt:lpstr>
      <vt:lpstr>2.Correccion de curva</vt:lpstr>
      <vt:lpstr>2.1 Corrección manual</vt:lpstr>
      <vt:lpstr>2.2 Corrección automática</vt:lpstr>
      <vt:lpstr>Resultados: Schlumberger 1</vt:lpstr>
      <vt:lpstr>Resultados: Schlumberger 2</vt:lpstr>
      <vt:lpstr>Resultados: Wenner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1.Ingreso de datos</dc:title>
  <dc:creator>Usuario</dc:creator>
  <cp:lastModifiedBy>GUERRA, GERMAN ANDRES</cp:lastModifiedBy>
  <cp:revision>11</cp:revision>
  <dcterms:created xsi:type="dcterms:W3CDTF">2017-05-12T17:31:04Z</dcterms:created>
  <dcterms:modified xsi:type="dcterms:W3CDTF">2022-05-19T23:07:24Z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b622c24-5861-4880-bcaa-37216e265fb3_Enabled">
    <vt:lpwstr>true</vt:lpwstr>
  </property>
  <property fmtid="{D5CDD505-2E9C-101B-9397-08002B2CF9AE}" pid="3" name="MSIP_Label_fb622c24-5861-4880-bcaa-37216e265fb3_SetDate">
    <vt:lpwstr>2022-05-19T23:07:24Z</vt:lpwstr>
  </property>
  <property fmtid="{D5CDD505-2E9C-101B-9397-08002B2CF9AE}" pid="4" name="MSIP_Label_fb622c24-5861-4880-bcaa-37216e265fb3_Method">
    <vt:lpwstr>Privileged</vt:lpwstr>
  </property>
  <property fmtid="{D5CDD505-2E9C-101B-9397-08002B2CF9AE}" pid="5" name="MSIP_Label_fb622c24-5861-4880-bcaa-37216e265fb3_Name">
    <vt:lpwstr>YPF - Publica</vt:lpwstr>
  </property>
  <property fmtid="{D5CDD505-2E9C-101B-9397-08002B2CF9AE}" pid="6" name="MSIP_Label_fb622c24-5861-4880-bcaa-37216e265fb3_SiteId">
    <vt:lpwstr>038018c3-616c-4b46-ad9b-aa9007f701b5</vt:lpwstr>
  </property>
  <property fmtid="{D5CDD505-2E9C-101B-9397-08002B2CF9AE}" pid="7" name="MSIP_Label_fb622c24-5861-4880-bcaa-37216e265fb3_ActionId">
    <vt:lpwstr>1b07be4b-a71e-44c4-a14f-88be1045b3ad</vt:lpwstr>
  </property>
  <property fmtid="{D5CDD505-2E9C-101B-9397-08002B2CF9AE}" pid="8" name="MSIP_Label_fb622c24-5861-4880-bcaa-37216e265fb3_ContentBits">
    <vt:lpwstr>3</vt:lpwstr>
  </property>
</Properties>
</file>